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>
        <p:scale>
          <a:sx n="100" d="100"/>
          <a:sy n="10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01156" cy="785794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РЕКОМЕНДАЦИИ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kk-KZ" sz="1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</a:t>
            </a:r>
            <a:r>
              <a:rPr lang="ru-RU" sz="1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kk-KZ" sz="1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порядку </a:t>
            </a:r>
            <a:r>
              <a:rPr lang="ru-RU" sz="1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действий населения при установлении уровней угроз террористической опасности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072206"/>
            <a:ext cx="8715436" cy="78579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Оповещение населения при установлении или отмене уровней террористической опасности осуществляется компетентными государственными органами по средством сети Интернет, теле и радиовещания, а также SMS рассылок.</a:t>
            </a:r>
          </a:p>
          <a:p>
            <a:endParaRPr lang="ru-RU" sz="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Антитеррористический центр РК</a:t>
            </a:r>
            <a:endParaRPr lang="ru-RU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857232"/>
          <a:ext cx="678661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571636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обращайте внимание на брошенные предметы в виде сумок, коробок, свертков, мешков чемоданов, особенно с торчащими проводами и техническими устройствами, а также на странных, подозрительных людей в общественных местах и транспорте;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не принимайте на хранение или транспортировки сомнительные предметы;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разъяснять окружающим опасность прикосновения к брошенным предметам;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относитесь с пониманием к проверке документов сотрудниками правоохранительных органов, и оказывать им содействие;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следите за новостями о текущей обстановке;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не поддавайтесь панике.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2643182"/>
          <a:ext cx="6786610" cy="1264920"/>
        </p:xfrm>
        <a:graphic>
          <a:graphicData uri="http://schemas.openxmlformats.org/drawingml/2006/table">
            <a:tbl>
              <a:tblPr firstRow="1" bandRow="1">
                <a:solidFill>
                  <a:srgbClr val="EFEEE9"/>
                </a:solidFill>
                <a:tableStyleId>{5C22544A-7EE6-4342-B048-85BDC9FD1C3A}</a:tableStyleId>
              </a:tblPr>
              <a:tblGrid>
                <a:gridCol w="6786610"/>
              </a:tblGrid>
              <a:tr h="857256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  <a:r>
                        <a:rPr lang="ru-RU" sz="11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помните про необходимые действия при «желтом» уровне;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имейте при себе документы удостоверяющие личность, всегда и везде;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воздержитесь от посещения массового скопления людей, без крайней необходимости;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изучите схему здания  в котором вы находитесь на предмет нахождения запасных выходов;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воздержитесь от передвижения с крупногабаритными грузами;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обсудите порядок действий с членами семьи при возникновении чрезвычайной ситуации;</a:t>
                      </a:r>
                    </a:p>
                    <a:p>
                      <a:pPr algn="just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обращайте внимание на появление незнакомых людей и автомобилей  рядом с твоим домом.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50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14546" y="4143380"/>
          <a:ext cx="678661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выполните требование предыдущих уровней («желтого» и «оранжевого»);</a:t>
                      </a:r>
                    </a:p>
                    <a:p>
                      <a:r>
                        <a:rPr lang="ru-RU" sz="110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воздержитесь </a:t>
                      </a:r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от </a:t>
                      </a:r>
                      <a:r>
                        <a:rPr lang="ru-RU" sz="110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посещения  зон, </a:t>
                      </a:r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 которых установлен уровень террористической опасности;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ограничьте пребывание детей на улице;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приготовьтесь к возможной эвакуации, приготовьте предметы первой необходимости;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- держите постоянно включенным телевизор и радиоприемник;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не допускайте распространения недостоверной и непроверенной информации;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если вы оказались рядом с возможными террористами постарайтесь – запомнить: внешний вид преступника, его отличительные черты и манеру поведения. Но при этом - не пытайтесь их остановить, не смотрите им в глаза, не проводите их фото и видеосъемку.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14282" y="928670"/>
            <a:ext cx="1714512" cy="15192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36000" lvl="0" indent="0" algn="ctr" eaLnBrk="1" fontAlgn="base" latinLnBrk="0" hangingPunct="1">
              <a:lnSpc>
                <a:spcPct val="100000"/>
              </a:lnSpc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Умеренный</a:t>
            </a:r>
          </a:p>
          <a:p>
            <a:pPr marL="36000" lvl="0" indent="0" algn="ctr" eaLnBrk="1" fontAlgn="base" latinLnBrk="0" hangingPunct="1">
              <a:lnSpc>
                <a:spcPct val="100000"/>
              </a:lnSpc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«желтый»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14282" y="2571744"/>
            <a:ext cx="1785950" cy="1476375"/>
          </a:xfrm>
          <a:prstGeom prst="ellipse">
            <a:avLst/>
          </a:prstGeom>
          <a:solidFill>
            <a:srgbClr val="EB9803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Высокий</a:t>
            </a: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«оранжевый»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14282" y="4214818"/>
            <a:ext cx="1785950" cy="161447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Критический</a:t>
            </a: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«красный»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925</TotalTime>
  <Words>316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РЕКОМЕНДАЦИИ по порядку действий населения при установлении уровней угроз террористической опасности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порядку действий населения при установлении уровней угроз террористической опасности</dc:title>
  <dc:creator>Кнапьянов А. Р.</dc:creator>
  <cp:lastModifiedBy>Кадры</cp:lastModifiedBy>
  <cp:revision>20</cp:revision>
  <dcterms:created xsi:type="dcterms:W3CDTF">2016-05-31T13:10:17Z</dcterms:created>
  <dcterms:modified xsi:type="dcterms:W3CDTF">2016-06-08T08:31:31Z</dcterms:modified>
</cp:coreProperties>
</file>